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9966"/>
    <a:srgbClr val="00FFFF"/>
    <a:srgbClr val="00FF99"/>
    <a:srgbClr val="339933"/>
    <a:srgbClr val="00FF00"/>
    <a:srgbClr val="99FF99"/>
    <a:srgbClr val="0099FF"/>
    <a:srgbClr val="FF7C8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200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92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95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07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00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37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39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6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54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1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74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86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82732-2D33-4BD3-9E75-86E42EA55673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F471-6E09-4DEF-887F-716123CEED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525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g"/><Relationship Id="rId18" Type="http://schemas.openxmlformats.org/officeDocument/2006/relationships/image" Target="../media/image22.jpg"/><Relationship Id="rId26" Type="http://schemas.openxmlformats.org/officeDocument/2006/relationships/image" Target="../media/image30.jpg"/><Relationship Id="rId39" Type="http://schemas.openxmlformats.org/officeDocument/2006/relationships/image" Target="../media/image43.jpeg"/><Relationship Id="rId3" Type="http://schemas.openxmlformats.org/officeDocument/2006/relationships/image" Target="../media/image7.jpeg"/><Relationship Id="rId21" Type="http://schemas.openxmlformats.org/officeDocument/2006/relationships/image" Target="../media/image25.png"/><Relationship Id="rId34" Type="http://schemas.openxmlformats.org/officeDocument/2006/relationships/image" Target="../media/image38.jpeg"/><Relationship Id="rId42" Type="http://schemas.openxmlformats.org/officeDocument/2006/relationships/image" Target="../media/image46.jpeg"/><Relationship Id="rId7" Type="http://schemas.openxmlformats.org/officeDocument/2006/relationships/image" Target="../media/image11.jpg"/><Relationship Id="rId12" Type="http://schemas.openxmlformats.org/officeDocument/2006/relationships/image" Target="../media/image16.jpeg"/><Relationship Id="rId17" Type="http://schemas.openxmlformats.org/officeDocument/2006/relationships/image" Target="../media/image21.jpeg"/><Relationship Id="rId25" Type="http://schemas.openxmlformats.org/officeDocument/2006/relationships/image" Target="../media/image29.jpg"/><Relationship Id="rId33" Type="http://schemas.openxmlformats.org/officeDocument/2006/relationships/image" Target="../media/image37.png"/><Relationship Id="rId38" Type="http://schemas.openxmlformats.org/officeDocument/2006/relationships/image" Target="../media/image42.jpg"/><Relationship Id="rId2" Type="http://schemas.openxmlformats.org/officeDocument/2006/relationships/image" Target="../media/image6.jpeg"/><Relationship Id="rId16" Type="http://schemas.openxmlformats.org/officeDocument/2006/relationships/image" Target="../media/image20.jpeg"/><Relationship Id="rId20" Type="http://schemas.openxmlformats.org/officeDocument/2006/relationships/image" Target="../media/image24.jpeg"/><Relationship Id="rId29" Type="http://schemas.openxmlformats.org/officeDocument/2006/relationships/image" Target="../media/image33.jpg"/><Relationship Id="rId41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24" Type="http://schemas.openxmlformats.org/officeDocument/2006/relationships/image" Target="../media/image28.jpg"/><Relationship Id="rId32" Type="http://schemas.openxmlformats.org/officeDocument/2006/relationships/image" Target="../media/image36.png"/><Relationship Id="rId37" Type="http://schemas.openxmlformats.org/officeDocument/2006/relationships/image" Target="../media/image41.jpeg"/><Relationship Id="rId40" Type="http://schemas.openxmlformats.org/officeDocument/2006/relationships/image" Target="../media/image44.jpg"/><Relationship Id="rId5" Type="http://schemas.openxmlformats.org/officeDocument/2006/relationships/image" Target="../media/image9.jpeg"/><Relationship Id="rId15" Type="http://schemas.openxmlformats.org/officeDocument/2006/relationships/image" Target="../media/image19.jpeg"/><Relationship Id="rId23" Type="http://schemas.openxmlformats.org/officeDocument/2006/relationships/image" Target="../media/image27.jpeg"/><Relationship Id="rId28" Type="http://schemas.openxmlformats.org/officeDocument/2006/relationships/image" Target="../media/image32.jpg"/><Relationship Id="rId36" Type="http://schemas.openxmlformats.org/officeDocument/2006/relationships/image" Target="../media/image40.jpeg"/><Relationship Id="rId10" Type="http://schemas.openxmlformats.org/officeDocument/2006/relationships/image" Target="../media/image14.jpg"/><Relationship Id="rId19" Type="http://schemas.openxmlformats.org/officeDocument/2006/relationships/image" Target="../media/image23.jpg"/><Relationship Id="rId31" Type="http://schemas.openxmlformats.org/officeDocument/2006/relationships/image" Target="../media/image35.png"/><Relationship Id="rId4" Type="http://schemas.openxmlformats.org/officeDocument/2006/relationships/image" Target="../media/image8.jpg"/><Relationship Id="rId9" Type="http://schemas.openxmlformats.org/officeDocument/2006/relationships/image" Target="../media/image13.jpeg"/><Relationship Id="rId14" Type="http://schemas.openxmlformats.org/officeDocument/2006/relationships/image" Target="../media/image18.jpg"/><Relationship Id="rId22" Type="http://schemas.openxmlformats.org/officeDocument/2006/relationships/image" Target="../media/image26.jpg"/><Relationship Id="rId27" Type="http://schemas.openxmlformats.org/officeDocument/2006/relationships/image" Target="../media/image31.jpg"/><Relationship Id="rId30" Type="http://schemas.openxmlformats.org/officeDocument/2006/relationships/image" Target="../media/image34.png"/><Relationship Id="rId35" Type="http://schemas.openxmlformats.org/officeDocument/2006/relationships/image" Target="../media/image39.jpeg"/><Relationship Id="rId43" Type="http://schemas.openxmlformats.org/officeDocument/2006/relationships/image" Target="../media/image4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4" t="8711" r="51886"/>
          <a:stretch/>
        </p:blipFill>
        <p:spPr>
          <a:xfrm>
            <a:off x="1580304" y="7762596"/>
            <a:ext cx="1009135" cy="713499"/>
          </a:xfrm>
          <a:prstGeom prst="rect">
            <a:avLst/>
          </a:prstGeom>
        </p:spPr>
      </p:pic>
      <p:sp>
        <p:nvSpPr>
          <p:cNvPr id="11" name="角丸四角形 10"/>
          <p:cNvSpPr/>
          <p:nvPr/>
        </p:nvSpPr>
        <p:spPr>
          <a:xfrm>
            <a:off x="110672" y="8668381"/>
            <a:ext cx="6543172" cy="1185521"/>
          </a:xfrm>
          <a:prstGeom prst="roundRect">
            <a:avLst>
              <a:gd name="adj" fmla="val 11111"/>
            </a:avLst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49" b="18022"/>
          <a:stretch/>
        </p:blipFill>
        <p:spPr>
          <a:xfrm>
            <a:off x="352796" y="7738112"/>
            <a:ext cx="1173506" cy="767266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573068" y="7355474"/>
            <a:ext cx="4801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ステロイドは自己判断でやめないで下さい。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6" t="8524" r="15828" b="7762"/>
          <a:stretch/>
        </p:blipFill>
        <p:spPr>
          <a:xfrm>
            <a:off x="3879131" y="7762596"/>
            <a:ext cx="777106" cy="767266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1" t="20447" r="7946" b="21161"/>
          <a:stretch/>
        </p:blipFill>
        <p:spPr>
          <a:xfrm>
            <a:off x="2708325" y="7762596"/>
            <a:ext cx="1051920" cy="726283"/>
          </a:xfrm>
          <a:prstGeom prst="rect">
            <a:avLst/>
          </a:prstGeom>
        </p:spPr>
      </p:pic>
      <p:grpSp>
        <p:nvGrpSpPr>
          <p:cNvPr id="18" name="グループ化 17"/>
          <p:cNvGrpSpPr/>
          <p:nvPr/>
        </p:nvGrpSpPr>
        <p:grpSpPr>
          <a:xfrm>
            <a:off x="699820" y="7355475"/>
            <a:ext cx="958990" cy="375997"/>
            <a:chOff x="-2246811" y="1672046"/>
            <a:chExt cx="1024160" cy="499452"/>
          </a:xfrm>
        </p:grpSpPr>
        <p:sp>
          <p:nvSpPr>
            <p:cNvPr id="16" name="円/楕円 15"/>
            <p:cNvSpPr/>
            <p:nvPr/>
          </p:nvSpPr>
          <p:spPr>
            <a:xfrm>
              <a:off x="-2246811" y="1672046"/>
              <a:ext cx="940525" cy="48332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-2159423" y="1680899"/>
              <a:ext cx="936772" cy="4905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注意！</a:t>
              </a:r>
              <a:endPara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4635865" y="7738112"/>
            <a:ext cx="18739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副作用が出る可能性があるので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医師の指示のない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ステロイドの調整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、中断はしないで下さい。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8181594F-59A6-4AE1-BBFA-370419553D2D}"/>
              </a:ext>
            </a:extLst>
          </p:cNvPr>
          <p:cNvGrpSpPr/>
          <p:nvPr/>
        </p:nvGrpSpPr>
        <p:grpSpPr>
          <a:xfrm>
            <a:off x="16022" y="137720"/>
            <a:ext cx="6811158" cy="523220"/>
            <a:chOff x="16022" y="83128"/>
            <a:chExt cx="6811158" cy="523220"/>
          </a:xfrm>
        </p:grpSpPr>
        <p:sp>
          <p:nvSpPr>
            <p:cNvPr id="20" name="円/楕円 19"/>
            <p:cNvSpPr/>
            <p:nvPr/>
          </p:nvSpPr>
          <p:spPr>
            <a:xfrm>
              <a:off x="16022" y="93418"/>
              <a:ext cx="6811158" cy="465664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643625" y="83128"/>
              <a:ext cx="55707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こんな時はお薬の飲み方に注意！</a:t>
              </a:r>
            </a:p>
          </p:txBody>
        </p:sp>
      </p:grpSp>
      <p:sp>
        <p:nvSpPr>
          <p:cNvPr id="68" name="正方形/長方形 67"/>
          <p:cNvSpPr/>
          <p:nvPr/>
        </p:nvSpPr>
        <p:spPr>
          <a:xfrm>
            <a:off x="237398" y="8780254"/>
            <a:ext cx="6898782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判断に迷ったら下記の番号までご連絡ください。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クリニック開院時⇒クリニック　　　   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04-2900-1155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クリニック休診日⇒２４時間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RA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コール　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080-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●●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●●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 descr="リモコン が含まれている画像&#10;&#10;自動的に生成された説明">
            <a:extLst>
              <a:ext uri="{FF2B5EF4-FFF2-40B4-BE49-F238E27FC236}">
                <a16:creationId xmlns:a16="http://schemas.microsoft.com/office/drawing/2014/main" id="{03AB0651-FA91-4526-8E7C-AA16C392D23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644" y="8725378"/>
            <a:ext cx="424690" cy="323826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448C586-0AF6-44E2-A038-2812ADE31721}"/>
              </a:ext>
            </a:extLst>
          </p:cNvPr>
          <p:cNvSpPr/>
          <p:nvPr/>
        </p:nvSpPr>
        <p:spPr>
          <a:xfrm>
            <a:off x="141907" y="4126949"/>
            <a:ext cx="6574186" cy="309002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矢印: 下 1">
            <a:extLst>
              <a:ext uri="{FF2B5EF4-FFF2-40B4-BE49-F238E27FC236}">
                <a16:creationId xmlns:a16="http://schemas.microsoft.com/office/drawing/2014/main" id="{701D6AA9-2A22-4006-B5BC-279838A1ED9F}"/>
              </a:ext>
            </a:extLst>
          </p:cNvPr>
          <p:cNvSpPr/>
          <p:nvPr/>
        </p:nvSpPr>
        <p:spPr>
          <a:xfrm>
            <a:off x="2182150" y="3740601"/>
            <a:ext cx="2238740" cy="369976"/>
          </a:xfrm>
          <a:prstGeom prst="downArrow">
            <a:avLst>
              <a:gd name="adj1" fmla="val 50000"/>
              <a:gd name="adj2" fmla="val 6090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F80656-66D9-4D89-A4E8-DB96C1AD7290}"/>
              </a:ext>
            </a:extLst>
          </p:cNvPr>
          <p:cNvSpPr txBox="1"/>
          <p:nvPr/>
        </p:nvSpPr>
        <p:spPr>
          <a:xfrm>
            <a:off x="173151" y="4175675"/>
            <a:ext cx="6574186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１つでも当てはまる症がある方は・・・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以下のお薬の内服・注射をやめてください。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□リウマトレックス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□メトレート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□メトトレキサート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□アラバ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□プログラフ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□タクロリムス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D6E6E9-F9AE-4166-868B-637C759FF387}"/>
              </a:ext>
            </a:extLst>
          </p:cNvPr>
          <p:cNvSpPr txBox="1"/>
          <p:nvPr/>
        </p:nvSpPr>
        <p:spPr>
          <a:xfrm>
            <a:off x="17561" y="691647"/>
            <a:ext cx="695575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□風邪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（発熱・咳・痰・のどの痛み・下痢・嘔吐）</a:t>
            </a:r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□けが（やけど・化膿した傷・深い傷）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□皮膚・爪の症状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（皮膚のできもの、爪周囲の炎症）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□歯（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虫歯・インプラント治療・歯肉炎・抜歯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□目（眼のヘルペス）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□鼻（副鼻腔炎）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□耳（中耳炎）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□尿の異常（頻尿・排尿痛・膀胱炎）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2D396EC-5C0F-4CB2-B37F-DD09723937FB}"/>
              </a:ext>
            </a:extLst>
          </p:cNvPr>
          <p:cNvSpPr/>
          <p:nvPr/>
        </p:nvSpPr>
        <p:spPr>
          <a:xfrm>
            <a:off x="3302715" y="4921011"/>
            <a:ext cx="3429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□ブレディニン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□ミゾリビン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□ゼルヤンツ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□オルミエント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□スマイラフ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□リウマチの自己注射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4CABE7DA-E341-49BC-B256-605142199C53}"/>
              </a:ext>
            </a:extLst>
          </p:cNvPr>
          <p:cNvCxnSpPr/>
          <p:nvPr/>
        </p:nvCxnSpPr>
        <p:spPr>
          <a:xfrm>
            <a:off x="1080265" y="4858871"/>
            <a:ext cx="4603873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56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130629" y="82218"/>
          <a:ext cx="6583676" cy="6903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19">
                  <a:extLst>
                    <a:ext uri="{9D8B030D-6E8A-4147-A177-3AD203B41FA5}">
                      <a16:colId xmlns:a16="http://schemas.microsoft.com/office/drawing/2014/main" val="373689641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9775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症状がある時はやめるお薬</a:t>
                      </a:r>
                      <a:endParaRPr kumimoji="1" lang="en-US" altLang="ja-JP" sz="2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66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リウマトレックス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メトレート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メトトレキサート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アラバ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781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66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プログラフ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タクロリムス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ブレディニン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521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66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ミゾリビン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ゼルヤンツ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オルミエント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スマイラフ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739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6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アクテムラ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ケブザラ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エンブレル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エタネルセプト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0737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66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シンポニー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ヒュミラ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シムジア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オレンシア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67084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3" name="Picture 2" descr="ソース画像を表示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6" t="20298" r="7701" b="21309"/>
          <a:stretch/>
        </p:blipFill>
        <p:spPr bwMode="auto">
          <a:xfrm>
            <a:off x="5344829" y="2187876"/>
            <a:ext cx="1098238" cy="757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ソース画像を表示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1" t="25422" r="2669" b="24946"/>
          <a:stretch/>
        </p:blipFill>
        <p:spPr bwMode="auto">
          <a:xfrm>
            <a:off x="188688" y="1009712"/>
            <a:ext cx="1543828" cy="607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82" t="37054" r="49382" b="17411"/>
          <a:stretch/>
        </p:blipFill>
        <p:spPr>
          <a:xfrm>
            <a:off x="3483833" y="3559380"/>
            <a:ext cx="505364" cy="664409"/>
          </a:xfrm>
          <a:prstGeom prst="rect">
            <a:avLst/>
          </a:prstGeom>
        </p:spPr>
      </p:pic>
      <p:pic>
        <p:nvPicPr>
          <p:cNvPr id="21" name="Picture 2" descr="ソース画像を表示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33" t="36929" r="16099" b="17029"/>
          <a:stretch/>
        </p:blipFill>
        <p:spPr bwMode="auto">
          <a:xfrm>
            <a:off x="4030106" y="3561002"/>
            <a:ext cx="982976" cy="66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8" t="27015" r="7678" b="25367"/>
          <a:stretch/>
        </p:blipFill>
        <p:spPr>
          <a:xfrm>
            <a:off x="1847571" y="5333485"/>
            <a:ext cx="1496487" cy="29668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47" t="6243" r="-3178" b="6138"/>
          <a:stretch/>
        </p:blipFill>
        <p:spPr>
          <a:xfrm>
            <a:off x="1803336" y="4838117"/>
            <a:ext cx="1584959" cy="459095"/>
          </a:xfrm>
          <a:prstGeom prst="rect">
            <a:avLst/>
          </a:prstGeom>
        </p:spPr>
      </p:pic>
      <p:pic>
        <p:nvPicPr>
          <p:cNvPr id="25" name="Picture 8" descr="ソース画像を表示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0" t="43694" r="3252" b="44588"/>
          <a:stretch/>
        </p:blipFill>
        <p:spPr bwMode="auto">
          <a:xfrm>
            <a:off x="150106" y="5378976"/>
            <a:ext cx="1577044" cy="19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AutoShape 10" descr="アクテムラ に対する画像結果"/>
          <p:cNvSpPr>
            <a:spLocks noChangeAspect="1" noChangeArrowheads="1"/>
          </p:cNvSpPr>
          <p:nvPr/>
        </p:nvSpPr>
        <p:spPr bwMode="auto">
          <a:xfrm>
            <a:off x="2688303" y="7557721"/>
            <a:ext cx="15430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27" name="Picture 12" descr="ソース画像を表示"/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12" b="33685"/>
          <a:stretch/>
        </p:blipFill>
        <p:spPr bwMode="auto">
          <a:xfrm>
            <a:off x="177728" y="4814656"/>
            <a:ext cx="1487805" cy="493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3" t="-5458" r="20697" b="5207"/>
          <a:stretch/>
        </p:blipFill>
        <p:spPr>
          <a:xfrm>
            <a:off x="5639273" y="953859"/>
            <a:ext cx="558905" cy="721377"/>
          </a:xfrm>
          <a:prstGeom prst="rect">
            <a:avLst/>
          </a:prstGeom>
        </p:spPr>
      </p:pic>
      <p:pic>
        <p:nvPicPr>
          <p:cNvPr id="29" name="Picture 10" descr="ソース画像を表示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9" t="23640" r="4234" b="25579"/>
          <a:stretch/>
        </p:blipFill>
        <p:spPr bwMode="auto">
          <a:xfrm>
            <a:off x="742624" y="2176941"/>
            <a:ext cx="976097" cy="53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図 18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4" t="8162" r="4913" b="12253"/>
          <a:stretch/>
        </p:blipFill>
        <p:spPr>
          <a:xfrm>
            <a:off x="180836" y="2425425"/>
            <a:ext cx="1001660" cy="53351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" t="36003" r="2737" b="34830"/>
          <a:stretch/>
        </p:blipFill>
        <p:spPr>
          <a:xfrm>
            <a:off x="177728" y="6158531"/>
            <a:ext cx="1540993" cy="359565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625" b="41015"/>
          <a:stretch/>
        </p:blipFill>
        <p:spPr>
          <a:xfrm>
            <a:off x="184359" y="6580656"/>
            <a:ext cx="1549730" cy="284520"/>
          </a:xfrm>
          <a:prstGeom prst="rect">
            <a:avLst/>
          </a:prstGeom>
        </p:spPr>
      </p:pic>
      <p:pic>
        <p:nvPicPr>
          <p:cNvPr id="33" name="Picture 16" descr="ソース画像を表示"/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1" t="43510" r="3440" b="43662"/>
          <a:stretch/>
        </p:blipFill>
        <p:spPr bwMode="auto">
          <a:xfrm>
            <a:off x="3470032" y="5345104"/>
            <a:ext cx="1543050" cy="21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図 33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5" t="30541" r="7566" b="29980"/>
          <a:stretch/>
        </p:blipFill>
        <p:spPr>
          <a:xfrm>
            <a:off x="5188857" y="6558267"/>
            <a:ext cx="1406963" cy="313341"/>
          </a:xfrm>
          <a:prstGeom prst="rect">
            <a:avLst/>
          </a:prstGeom>
        </p:spPr>
      </p:pic>
      <p:pic>
        <p:nvPicPr>
          <p:cNvPr id="35" name="Picture 18" descr="ソース画像を表示"/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13" b="31893"/>
          <a:stretch/>
        </p:blipFill>
        <p:spPr bwMode="auto">
          <a:xfrm>
            <a:off x="3440029" y="6127578"/>
            <a:ext cx="1332637" cy="50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図 31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61" t="11875" r="41160" b="11518"/>
          <a:stretch/>
        </p:blipFill>
        <p:spPr>
          <a:xfrm rot="5400000">
            <a:off x="4242645" y="6129385"/>
            <a:ext cx="298628" cy="1294055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40" b="33482"/>
          <a:stretch/>
        </p:blipFill>
        <p:spPr>
          <a:xfrm>
            <a:off x="5165735" y="6130142"/>
            <a:ext cx="1453205" cy="474887"/>
          </a:xfrm>
          <a:prstGeom prst="rect">
            <a:avLst/>
          </a:prstGeom>
        </p:spPr>
      </p:pic>
      <p:pic>
        <p:nvPicPr>
          <p:cNvPr id="38" name="Picture 2" descr="ソース画像を表示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7" t="63701" r="58761" b="13349"/>
          <a:stretch/>
        </p:blipFill>
        <p:spPr bwMode="auto">
          <a:xfrm>
            <a:off x="2035906" y="6157493"/>
            <a:ext cx="1130928" cy="480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663" y="6584959"/>
            <a:ext cx="1425413" cy="362061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61" t="26042" r="7885" b="26041"/>
          <a:stretch/>
        </p:blipFill>
        <p:spPr>
          <a:xfrm>
            <a:off x="1979412" y="3518547"/>
            <a:ext cx="1260959" cy="720548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" t="9167" r="3056" b="6667"/>
          <a:stretch/>
        </p:blipFill>
        <p:spPr>
          <a:xfrm>
            <a:off x="5329254" y="3527573"/>
            <a:ext cx="1178941" cy="702496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 rotWithShape="1"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96" b="34375"/>
          <a:stretch/>
        </p:blipFill>
        <p:spPr>
          <a:xfrm>
            <a:off x="3469707" y="4843524"/>
            <a:ext cx="1494003" cy="459095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0" t="20200" r="47382" b="50085"/>
          <a:stretch/>
        </p:blipFill>
        <p:spPr>
          <a:xfrm>
            <a:off x="3796419" y="984579"/>
            <a:ext cx="917646" cy="677806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18" t="14017" r="27232" b="65089"/>
          <a:stretch/>
        </p:blipFill>
        <p:spPr>
          <a:xfrm>
            <a:off x="1888663" y="1012209"/>
            <a:ext cx="1418511" cy="607933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82" t="19911" r="7946" b="20089"/>
          <a:stretch/>
        </p:blipFill>
        <p:spPr>
          <a:xfrm>
            <a:off x="3050058" y="2225317"/>
            <a:ext cx="659544" cy="473518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 rotWithShape="1"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04" b="42053"/>
          <a:stretch/>
        </p:blipFill>
        <p:spPr>
          <a:xfrm>
            <a:off x="5124721" y="5318258"/>
            <a:ext cx="1563401" cy="268012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8" t="39095" r="7857" b="37762"/>
          <a:stretch/>
        </p:blipFill>
        <p:spPr>
          <a:xfrm>
            <a:off x="5165735" y="4848899"/>
            <a:ext cx="1453205" cy="40174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7130012B-47FB-4C78-A3F3-3F3AB7F27E09}"/>
              </a:ext>
            </a:extLst>
          </p:cNvPr>
          <p:cNvPicPr>
            <a:picLocks noChangeAspect="1"/>
          </p:cNvPicPr>
          <p:nvPr/>
        </p:nvPicPr>
        <p:blipFill rotWithShape="1">
          <a:blip r:embed="rId30"/>
          <a:srcRect l="13968" t="23568" r="10198" b="25188"/>
          <a:stretch/>
        </p:blipFill>
        <p:spPr>
          <a:xfrm>
            <a:off x="1859900" y="2236484"/>
            <a:ext cx="691150" cy="469285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AE999E9D-A22E-4642-B71D-4348C666E51D}"/>
              </a:ext>
            </a:extLst>
          </p:cNvPr>
          <p:cNvPicPr>
            <a:picLocks noChangeAspect="1"/>
          </p:cNvPicPr>
          <p:nvPr/>
        </p:nvPicPr>
        <p:blipFill rotWithShape="1">
          <a:blip r:embed="rId31"/>
          <a:srcRect l="9453" t="21886" r="7220" b="23504"/>
          <a:stretch/>
        </p:blipFill>
        <p:spPr>
          <a:xfrm>
            <a:off x="3634181" y="2435932"/>
            <a:ext cx="757779" cy="49662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5C920A5-FDD3-4FD5-89FD-39F29B6EF66F}"/>
              </a:ext>
            </a:extLst>
          </p:cNvPr>
          <p:cNvPicPr>
            <a:picLocks noChangeAspect="1"/>
          </p:cNvPicPr>
          <p:nvPr/>
        </p:nvPicPr>
        <p:blipFill rotWithShape="1">
          <a:blip r:embed="rId32"/>
          <a:srcRect l="9170" t="21827" r="9085" b="20985"/>
          <a:stretch/>
        </p:blipFill>
        <p:spPr>
          <a:xfrm>
            <a:off x="4327397" y="2230964"/>
            <a:ext cx="659276" cy="46121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4D07B08-5369-4A82-A593-F2BDCBC36B74}"/>
              </a:ext>
            </a:extLst>
          </p:cNvPr>
          <p:cNvPicPr>
            <a:picLocks noChangeAspect="1"/>
          </p:cNvPicPr>
          <p:nvPr/>
        </p:nvPicPr>
        <p:blipFill rotWithShape="1">
          <a:blip r:embed="rId33"/>
          <a:srcRect l="10882" t="21887" r="11005" b="20571"/>
          <a:stretch/>
        </p:blipFill>
        <p:spPr>
          <a:xfrm>
            <a:off x="2437890" y="2431286"/>
            <a:ext cx="691152" cy="509136"/>
          </a:xfrm>
          <a:prstGeom prst="rect">
            <a:avLst/>
          </a:prstGeom>
        </p:spPr>
      </p:pic>
      <p:pic>
        <p:nvPicPr>
          <p:cNvPr id="18" name="Picture 2" descr="「ミゾリビン　添付文書」の画像検索結果">
            <a:extLst>
              <a:ext uri="{FF2B5EF4-FFF2-40B4-BE49-F238E27FC236}">
                <a16:creationId xmlns:a16="http://schemas.microsoft.com/office/drawing/2014/main" id="{40C15920-0925-4AC0-B730-DEBA1A4BF1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4" t="22780" r="11347" b="24279"/>
          <a:stretch/>
        </p:blipFill>
        <p:spPr bwMode="auto">
          <a:xfrm>
            <a:off x="184359" y="3736607"/>
            <a:ext cx="843038" cy="565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「ミゾリビン　添付文書」の画像検索結果">
            <a:extLst>
              <a:ext uri="{FF2B5EF4-FFF2-40B4-BE49-F238E27FC236}">
                <a16:creationId xmlns:a16="http://schemas.microsoft.com/office/drawing/2014/main" id="{37836703-50A7-4B16-93C4-E339F7264F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84" t="23148" r="8623" b="23259"/>
          <a:stretch/>
        </p:blipFill>
        <p:spPr bwMode="auto">
          <a:xfrm>
            <a:off x="886383" y="3446070"/>
            <a:ext cx="843038" cy="549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9" name="表 48">
            <a:extLst>
              <a:ext uri="{FF2B5EF4-FFF2-40B4-BE49-F238E27FC236}">
                <a16:creationId xmlns:a16="http://schemas.microsoft.com/office/drawing/2014/main" id="{40A2EBDA-0266-4277-914D-FDF37B4B4AB1}"/>
              </a:ext>
            </a:extLst>
          </p:cNvPr>
          <p:cNvGraphicFramePr>
            <a:graphicFrameLocks noGrp="1"/>
          </p:cNvGraphicFramePr>
          <p:nvPr/>
        </p:nvGraphicFramePr>
        <p:xfrm>
          <a:off x="124506" y="7090061"/>
          <a:ext cx="6583676" cy="27421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153">
                <a:tc grid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飲み続ける</a:t>
                      </a: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お薬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7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アザルフィジン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サラゾスルファピリジン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リマチル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ブシラミン</a:t>
                      </a:r>
                      <a:endParaRPr lang="en-US" altLang="ja-JP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13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57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モーバー</a:t>
                      </a:r>
                      <a:endParaRPr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アクタリット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ケアラム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448723"/>
                  </a:ext>
                </a:extLst>
              </a:tr>
              <a:tr h="782133"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185889"/>
                  </a:ext>
                </a:extLst>
              </a:tr>
            </a:tbl>
          </a:graphicData>
        </a:graphic>
      </p:graphicFrame>
      <p:pic>
        <p:nvPicPr>
          <p:cNvPr id="50" name="Picture 4" descr="ソース画像を表示">
            <a:extLst>
              <a:ext uri="{FF2B5EF4-FFF2-40B4-BE49-F238E27FC236}">
                <a16:creationId xmlns:a16="http://schemas.microsoft.com/office/drawing/2014/main" id="{56507AA0-EAA0-4FCE-B46A-901FB0EDD1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8" t="27262" r="3238" b="27202"/>
          <a:stretch/>
        </p:blipFill>
        <p:spPr bwMode="auto">
          <a:xfrm>
            <a:off x="307385" y="9174592"/>
            <a:ext cx="1258027" cy="614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6" descr="ソース画像を表示">
            <a:extLst>
              <a:ext uri="{FF2B5EF4-FFF2-40B4-BE49-F238E27FC236}">
                <a16:creationId xmlns:a16="http://schemas.microsoft.com/office/drawing/2014/main" id="{E7DE5B11-5D47-44D7-B0DC-AD4EC379B4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5" t="17143" r="9045" b="17500"/>
          <a:stretch/>
        </p:blipFill>
        <p:spPr bwMode="auto">
          <a:xfrm>
            <a:off x="4287645" y="7962790"/>
            <a:ext cx="745392" cy="59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12677E43-1DC9-487F-AA17-A33E232E739A}"/>
              </a:ext>
            </a:extLst>
          </p:cNvPr>
          <p:cNvPicPr>
            <a:picLocks noChangeAspect="1"/>
          </p:cNvPicPr>
          <p:nvPr/>
        </p:nvPicPr>
        <p:blipFill rotWithShape="1"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2" t="18304" r="4732" b="18482"/>
          <a:stretch/>
        </p:blipFill>
        <p:spPr>
          <a:xfrm>
            <a:off x="3459832" y="8007721"/>
            <a:ext cx="715036" cy="499257"/>
          </a:xfrm>
          <a:prstGeom prst="rect">
            <a:avLst/>
          </a:prstGeom>
        </p:spPr>
      </p:pic>
      <p:pic>
        <p:nvPicPr>
          <p:cNvPr id="53" name="Picture 12" descr="ソース画像を表示">
            <a:extLst>
              <a:ext uri="{FF2B5EF4-FFF2-40B4-BE49-F238E27FC236}">
                <a16:creationId xmlns:a16="http://schemas.microsoft.com/office/drawing/2014/main" id="{D220BE2E-7E0E-48F7-8F2D-2B3746FB04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3" t="17910" r="6287" b="16855"/>
          <a:stretch/>
        </p:blipFill>
        <p:spPr bwMode="auto">
          <a:xfrm>
            <a:off x="464357" y="7919112"/>
            <a:ext cx="926103" cy="69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ACD2F5A-435D-436D-B0C9-0FF90E1B98D2}"/>
              </a:ext>
            </a:extLst>
          </p:cNvPr>
          <p:cNvPicPr>
            <a:picLocks noChangeAspect="1"/>
          </p:cNvPicPr>
          <p:nvPr/>
        </p:nvPicPr>
        <p:blipFill rotWithShape="1"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23750" r="8125" b="24062"/>
          <a:stretch/>
        </p:blipFill>
        <p:spPr>
          <a:xfrm>
            <a:off x="3757913" y="9164686"/>
            <a:ext cx="989009" cy="618594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958CBFD1-C588-419A-ADA5-0B9ECFB8DC0C}"/>
              </a:ext>
            </a:extLst>
          </p:cNvPr>
          <p:cNvPicPr>
            <a:picLocks noChangeAspect="1"/>
          </p:cNvPicPr>
          <p:nvPr/>
        </p:nvPicPr>
        <p:blipFill rotWithShape="1">
          <a:blip r:embed="rId41"/>
          <a:srcRect l="9124" t="40987" r="12419" b="17917"/>
          <a:stretch/>
        </p:blipFill>
        <p:spPr>
          <a:xfrm>
            <a:off x="5287912" y="7937954"/>
            <a:ext cx="1215254" cy="640178"/>
          </a:xfrm>
          <a:prstGeom prst="rect">
            <a:avLst/>
          </a:prstGeom>
        </p:spPr>
      </p:pic>
      <p:pic>
        <p:nvPicPr>
          <p:cNvPr id="56" name="Picture 87" descr="ソース画像を表示">
            <a:extLst>
              <a:ext uri="{FF2B5EF4-FFF2-40B4-BE49-F238E27FC236}">
                <a16:creationId xmlns:a16="http://schemas.microsoft.com/office/drawing/2014/main" id="{4FE2EEAF-9DC3-4111-A0CC-43461D69F4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6" t="22539" r="4614" b="22816"/>
          <a:stretch/>
        </p:blipFill>
        <p:spPr bwMode="auto">
          <a:xfrm>
            <a:off x="2077486" y="7944431"/>
            <a:ext cx="1039691" cy="627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図 56" descr="文字の書かれた紙&#10;&#10;自動的に生成された説明">
            <a:extLst>
              <a:ext uri="{FF2B5EF4-FFF2-40B4-BE49-F238E27FC236}">
                <a16:creationId xmlns:a16="http://schemas.microsoft.com/office/drawing/2014/main" id="{FE90374C-3BD5-421A-B55A-F7E4A807207F}"/>
              </a:ext>
            </a:extLst>
          </p:cNvPr>
          <p:cNvPicPr>
            <a:picLocks noChangeAspect="1"/>
          </p:cNvPicPr>
          <p:nvPr/>
        </p:nvPicPr>
        <p:blipFill rotWithShape="1"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0" t="18725" r="15874" b="18321"/>
          <a:stretch/>
        </p:blipFill>
        <p:spPr>
          <a:xfrm>
            <a:off x="2227214" y="9133262"/>
            <a:ext cx="722376" cy="657876"/>
          </a:xfrm>
          <a:prstGeom prst="rect">
            <a:avLst/>
          </a:prstGeom>
        </p:spPr>
      </p:pic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DBB3ACA0-7743-4815-A034-FC54B8A95F60}"/>
              </a:ext>
            </a:extLst>
          </p:cNvPr>
          <p:cNvSpPr/>
          <p:nvPr/>
        </p:nvSpPr>
        <p:spPr>
          <a:xfrm>
            <a:off x="5081596" y="8681391"/>
            <a:ext cx="1714612" cy="13090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282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245</Words>
  <Application>Microsoft Office PowerPoint</Application>
  <PresentationFormat>A4 210 x 297 mm</PresentationFormat>
  <Paragraphs>60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PCUser</dc:creator>
  <cp:lastModifiedBy>Azuma_Dell</cp:lastModifiedBy>
  <cp:revision>68</cp:revision>
  <cp:lastPrinted>2020-01-27T09:24:34Z</cp:lastPrinted>
  <dcterms:created xsi:type="dcterms:W3CDTF">2020-01-24T01:02:16Z</dcterms:created>
  <dcterms:modified xsi:type="dcterms:W3CDTF">2020-02-01T08:13:44Z</dcterms:modified>
</cp:coreProperties>
</file>