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60" r:id="rId3"/>
  </p:sldIdLst>
  <p:sldSz cx="6858000" cy="9906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CC"/>
    <a:srgbClr val="FF9966"/>
    <a:srgbClr val="00FFFF"/>
    <a:srgbClr val="00FF99"/>
    <a:srgbClr val="339933"/>
    <a:srgbClr val="00FF00"/>
    <a:srgbClr val="99FF99"/>
    <a:srgbClr val="0099FF"/>
    <a:srgbClr val="FF7C80"/>
    <a:srgbClr val="FF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47" d="100"/>
          <a:sy n="47" d="100"/>
        </p:scale>
        <p:origin x="2004" y="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82732-2D33-4BD3-9E75-86E42EA55673}" type="datetimeFigureOut">
              <a:rPr kumimoji="1" lang="ja-JP" altLang="en-US" smtClean="0"/>
              <a:t>2020/2/1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EF471-6E09-4DEF-887F-716123CEED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29227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82732-2D33-4BD3-9E75-86E42EA55673}" type="datetimeFigureOut">
              <a:rPr kumimoji="1" lang="ja-JP" altLang="en-US" smtClean="0"/>
              <a:t>2020/2/1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EF471-6E09-4DEF-887F-716123CEED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9956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82732-2D33-4BD3-9E75-86E42EA55673}" type="datetimeFigureOut">
              <a:rPr kumimoji="1" lang="ja-JP" altLang="en-US" smtClean="0"/>
              <a:t>2020/2/1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EF471-6E09-4DEF-887F-716123CEED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80720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82732-2D33-4BD3-9E75-86E42EA55673}" type="datetimeFigureOut">
              <a:rPr kumimoji="1" lang="ja-JP" altLang="en-US" smtClean="0"/>
              <a:t>2020/2/1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EF471-6E09-4DEF-887F-716123CEED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80080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82732-2D33-4BD3-9E75-86E42EA55673}" type="datetimeFigureOut">
              <a:rPr kumimoji="1" lang="ja-JP" altLang="en-US" smtClean="0"/>
              <a:t>2020/2/1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EF471-6E09-4DEF-887F-716123CEED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4373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82732-2D33-4BD3-9E75-86E42EA55673}" type="datetimeFigureOut">
              <a:rPr kumimoji="1" lang="ja-JP" altLang="en-US" smtClean="0"/>
              <a:t>2020/2/1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EF471-6E09-4DEF-887F-716123CEED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53970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82732-2D33-4BD3-9E75-86E42EA55673}" type="datetimeFigureOut">
              <a:rPr kumimoji="1" lang="ja-JP" altLang="en-US" smtClean="0"/>
              <a:t>2020/2/1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EF471-6E09-4DEF-887F-716123CEED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760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82732-2D33-4BD3-9E75-86E42EA55673}" type="datetimeFigureOut">
              <a:rPr kumimoji="1" lang="ja-JP" altLang="en-US" smtClean="0"/>
              <a:t>2020/2/1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EF471-6E09-4DEF-887F-716123CEED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15455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82732-2D33-4BD3-9E75-86E42EA55673}" type="datetimeFigureOut">
              <a:rPr kumimoji="1" lang="ja-JP" altLang="en-US" smtClean="0"/>
              <a:t>2020/2/1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EF471-6E09-4DEF-887F-716123CEED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23177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82732-2D33-4BD3-9E75-86E42EA55673}" type="datetimeFigureOut">
              <a:rPr kumimoji="1" lang="ja-JP" altLang="en-US" smtClean="0"/>
              <a:t>2020/2/1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EF471-6E09-4DEF-887F-716123CEED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87466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82732-2D33-4BD3-9E75-86E42EA55673}" type="datetimeFigureOut">
              <a:rPr kumimoji="1" lang="ja-JP" altLang="en-US" smtClean="0"/>
              <a:t>2020/2/1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EF471-6E09-4DEF-887F-716123CEED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58656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F82732-2D33-4BD3-9E75-86E42EA55673}" type="datetimeFigureOut">
              <a:rPr kumimoji="1" lang="ja-JP" altLang="en-US" smtClean="0"/>
              <a:t>2020/2/1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EEF471-6E09-4DEF-887F-716123CEED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9525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jp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13" Type="http://schemas.openxmlformats.org/officeDocument/2006/relationships/image" Target="../media/image17.jpg"/><Relationship Id="rId18" Type="http://schemas.openxmlformats.org/officeDocument/2006/relationships/image" Target="../media/image22.jpg"/><Relationship Id="rId26" Type="http://schemas.openxmlformats.org/officeDocument/2006/relationships/image" Target="../media/image30.jpg"/><Relationship Id="rId39" Type="http://schemas.openxmlformats.org/officeDocument/2006/relationships/image" Target="../media/image43.jpeg"/><Relationship Id="rId3" Type="http://schemas.openxmlformats.org/officeDocument/2006/relationships/image" Target="../media/image7.jpeg"/><Relationship Id="rId21" Type="http://schemas.openxmlformats.org/officeDocument/2006/relationships/image" Target="../media/image25.png"/><Relationship Id="rId34" Type="http://schemas.openxmlformats.org/officeDocument/2006/relationships/image" Target="../media/image38.jpeg"/><Relationship Id="rId42" Type="http://schemas.openxmlformats.org/officeDocument/2006/relationships/image" Target="../media/image46.jpeg"/><Relationship Id="rId7" Type="http://schemas.openxmlformats.org/officeDocument/2006/relationships/image" Target="../media/image11.jpg"/><Relationship Id="rId12" Type="http://schemas.openxmlformats.org/officeDocument/2006/relationships/image" Target="../media/image16.jpeg"/><Relationship Id="rId17" Type="http://schemas.openxmlformats.org/officeDocument/2006/relationships/image" Target="../media/image21.jpeg"/><Relationship Id="rId25" Type="http://schemas.openxmlformats.org/officeDocument/2006/relationships/image" Target="../media/image29.jpg"/><Relationship Id="rId33" Type="http://schemas.openxmlformats.org/officeDocument/2006/relationships/image" Target="../media/image37.png"/><Relationship Id="rId38" Type="http://schemas.openxmlformats.org/officeDocument/2006/relationships/image" Target="../media/image42.jpg"/><Relationship Id="rId2" Type="http://schemas.openxmlformats.org/officeDocument/2006/relationships/image" Target="../media/image6.jpeg"/><Relationship Id="rId16" Type="http://schemas.openxmlformats.org/officeDocument/2006/relationships/image" Target="../media/image20.jpeg"/><Relationship Id="rId20" Type="http://schemas.openxmlformats.org/officeDocument/2006/relationships/image" Target="../media/image24.jpeg"/><Relationship Id="rId29" Type="http://schemas.openxmlformats.org/officeDocument/2006/relationships/image" Target="../media/image33.jpg"/><Relationship Id="rId41" Type="http://schemas.openxmlformats.org/officeDocument/2006/relationships/image" Target="../media/image4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11" Type="http://schemas.openxmlformats.org/officeDocument/2006/relationships/image" Target="../media/image15.jpeg"/><Relationship Id="rId24" Type="http://schemas.openxmlformats.org/officeDocument/2006/relationships/image" Target="../media/image28.jpg"/><Relationship Id="rId32" Type="http://schemas.openxmlformats.org/officeDocument/2006/relationships/image" Target="../media/image36.png"/><Relationship Id="rId37" Type="http://schemas.openxmlformats.org/officeDocument/2006/relationships/image" Target="../media/image41.jpeg"/><Relationship Id="rId40" Type="http://schemas.openxmlformats.org/officeDocument/2006/relationships/image" Target="../media/image44.jpg"/><Relationship Id="rId5" Type="http://schemas.openxmlformats.org/officeDocument/2006/relationships/image" Target="../media/image9.jpeg"/><Relationship Id="rId15" Type="http://schemas.openxmlformats.org/officeDocument/2006/relationships/image" Target="../media/image19.jpeg"/><Relationship Id="rId23" Type="http://schemas.openxmlformats.org/officeDocument/2006/relationships/image" Target="../media/image27.jpeg"/><Relationship Id="rId28" Type="http://schemas.openxmlformats.org/officeDocument/2006/relationships/image" Target="../media/image32.jpg"/><Relationship Id="rId36" Type="http://schemas.openxmlformats.org/officeDocument/2006/relationships/image" Target="../media/image40.jpeg"/><Relationship Id="rId10" Type="http://schemas.openxmlformats.org/officeDocument/2006/relationships/image" Target="../media/image14.jpg"/><Relationship Id="rId19" Type="http://schemas.openxmlformats.org/officeDocument/2006/relationships/image" Target="../media/image23.jpg"/><Relationship Id="rId31" Type="http://schemas.openxmlformats.org/officeDocument/2006/relationships/image" Target="../media/image35.png"/><Relationship Id="rId4" Type="http://schemas.openxmlformats.org/officeDocument/2006/relationships/image" Target="../media/image8.jpg"/><Relationship Id="rId9" Type="http://schemas.openxmlformats.org/officeDocument/2006/relationships/image" Target="../media/image13.jpeg"/><Relationship Id="rId14" Type="http://schemas.openxmlformats.org/officeDocument/2006/relationships/image" Target="../media/image18.jpg"/><Relationship Id="rId22" Type="http://schemas.openxmlformats.org/officeDocument/2006/relationships/image" Target="../media/image26.jpg"/><Relationship Id="rId27" Type="http://schemas.openxmlformats.org/officeDocument/2006/relationships/image" Target="../media/image31.jpg"/><Relationship Id="rId30" Type="http://schemas.openxmlformats.org/officeDocument/2006/relationships/image" Target="../media/image34.png"/><Relationship Id="rId35" Type="http://schemas.openxmlformats.org/officeDocument/2006/relationships/image" Target="../media/image39.jpeg"/><Relationship Id="rId43" Type="http://schemas.openxmlformats.org/officeDocument/2006/relationships/image" Target="../media/image4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99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図 9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514" t="8711" r="51886"/>
          <a:stretch/>
        </p:blipFill>
        <p:spPr>
          <a:xfrm>
            <a:off x="1580304" y="7762596"/>
            <a:ext cx="1009135" cy="713499"/>
          </a:xfrm>
          <a:prstGeom prst="rect">
            <a:avLst/>
          </a:prstGeom>
        </p:spPr>
      </p:pic>
      <p:sp>
        <p:nvSpPr>
          <p:cNvPr id="11" name="角丸四角形 10"/>
          <p:cNvSpPr/>
          <p:nvPr/>
        </p:nvSpPr>
        <p:spPr>
          <a:xfrm>
            <a:off x="110672" y="8668381"/>
            <a:ext cx="6543172" cy="1185521"/>
          </a:xfrm>
          <a:prstGeom prst="roundRect">
            <a:avLst>
              <a:gd name="adj" fmla="val 11111"/>
            </a:avLst>
          </a:prstGeom>
          <a:noFill/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12" name="図 1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649" b="18022"/>
          <a:stretch/>
        </p:blipFill>
        <p:spPr>
          <a:xfrm>
            <a:off x="352796" y="7738112"/>
            <a:ext cx="1173506" cy="767266"/>
          </a:xfrm>
          <a:prstGeom prst="rect">
            <a:avLst/>
          </a:prstGeom>
        </p:spPr>
      </p:pic>
      <p:sp>
        <p:nvSpPr>
          <p:cNvPr id="13" name="テキスト ボックス 12"/>
          <p:cNvSpPr txBox="1"/>
          <p:nvPr/>
        </p:nvSpPr>
        <p:spPr>
          <a:xfrm>
            <a:off x="1573068" y="7355474"/>
            <a:ext cx="48013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ステロイドは自己判断でやめないで下さい。</a:t>
            </a:r>
          </a:p>
        </p:txBody>
      </p:sp>
      <p:pic>
        <p:nvPicPr>
          <p:cNvPr id="14" name="図 13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286" t="8524" r="15828" b="7762"/>
          <a:stretch/>
        </p:blipFill>
        <p:spPr>
          <a:xfrm>
            <a:off x="3879131" y="7762596"/>
            <a:ext cx="777106" cy="767266"/>
          </a:xfrm>
          <a:prstGeom prst="rect">
            <a:avLst/>
          </a:prstGeom>
        </p:spPr>
      </p:pic>
      <p:pic>
        <p:nvPicPr>
          <p:cNvPr id="15" name="図 14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11" t="20447" r="7946" b="21161"/>
          <a:stretch/>
        </p:blipFill>
        <p:spPr>
          <a:xfrm>
            <a:off x="2708325" y="7762596"/>
            <a:ext cx="1051920" cy="726283"/>
          </a:xfrm>
          <a:prstGeom prst="rect">
            <a:avLst/>
          </a:prstGeom>
        </p:spPr>
      </p:pic>
      <p:grpSp>
        <p:nvGrpSpPr>
          <p:cNvPr id="18" name="グループ化 17"/>
          <p:cNvGrpSpPr/>
          <p:nvPr/>
        </p:nvGrpSpPr>
        <p:grpSpPr>
          <a:xfrm>
            <a:off x="699820" y="7355475"/>
            <a:ext cx="958990" cy="375997"/>
            <a:chOff x="-2246811" y="1672046"/>
            <a:chExt cx="1024160" cy="499452"/>
          </a:xfrm>
        </p:grpSpPr>
        <p:sp>
          <p:nvSpPr>
            <p:cNvPr id="16" name="円/楕円 15"/>
            <p:cNvSpPr/>
            <p:nvPr/>
          </p:nvSpPr>
          <p:spPr>
            <a:xfrm>
              <a:off x="-2246811" y="1672046"/>
              <a:ext cx="940525" cy="483325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7" name="正方形/長方形 16"/>
            <p:cNvSpPr/>
            <p:nvPr/>
          </p:nvSpPr>
          <p:spPr>
            <a:xfrm>
              <a:off x="-2159423" y="1680899"/>
              <a:ext cx="936772" cy="4905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ja-JP" altLang="en-US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注意！</a:t>
              </a:r>
              <a:endPara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sp>
        <p:nvSpPr>
          <p:cNvPr id="19" name="テキスト ボックス 18"/>
          <p:cNvSpPr txBox="1"/>
          <p:nvPr/>
        </p:nvSpPr>
        <p:spPr>
          <a:xfrm>
            <a:off x="4635865" y="7738112"/>
            <a:ext cx="187394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副作用が出る可能性があるので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医師の指示のない</a:t>
            </a: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ステロイドの調整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、中断はしないで下さい。</a:t>
            </a:r>
            <a:endParaRPr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5" name="グループ化 4">
            <a:extLst>
              <a:ext uri="{FF2B5EF4-FFF2-40B4-BE49-F238E27FC236}">
                <a16:creationId xmlns:a16="http://schemas.microsoft.com/office/drawing/2014/main" id="{8181594F-59A6-4AE1-BBFA-370419553D2D}"/>
              </a:ext>
            </a:extLst>
          </p:cNvPr>
          <p:cNvGrpSpPr/>
          <p:nvPr/>
        </p:nvGrpSpPr>
        <p:grpSpPr>
          <a:xfrm>
            <a:off x="16022" y="137720"/>
            <a:ext cx="6811158" cy="523220"/>
            <a:chOff x="16022" y="83128"/>
            <a:chExt cx="6811158" cy="523220"/>
          </a:xfrm>
        </p:grpSpPr>
        <p:sp>
          <p:nvSpPr>
            <p:cNvPr id="20" name="円/楕円 19"/>
            <p:cNvSpPr/>
            <p:nvPr/>
          </p:nvSpPr>
          <p:spPr>
            <a:xfrm>
              <a:off x="16022" y="93418"/>
              <a:ext cx="6811158" cy="465664"/>
            </a:xfrm>
            <a:prstGeom prst="ellipse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21" name="テキスト ボックス 20"/>
            <p:cNvSpPr txBox="1"/>
            <p:nvPr/>
          </p:nvSpPr>
          <p:spPr>
            <a:xfrm>
              <a:off x="643625" y="83128"/>
              <a:ext cx="557075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ja-JP" altLang="en-US" sz="28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こんな時はお薬の飲み方に注意！</a:t>
              </a:r>
            </a:p>
          </p:txBody>
        </p:sp>
      </p:grpSp>
      <p:sp>
        <p:nvSpPr>
          <p:cNvPr id="68" name="正方形/長方形 67"/>
          <p:cNvSpPr/>
          <p:nvPr/>
        </p:nvSpPr>
        <p:spPr>
          <a:xfrm>
            <a:off x="237398" y="8780254"/>
            <a:ext cx="6898782" cy="13080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判断に迷ったら下記の番号までご連絡ください。</a:t>
            </a:r>
            <a:endParaRPr lang="en-US" altLang="ja-JP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endParaRPr lang="en-US" altLang="ja-JP" sz="3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クリニック開院時⇒クリニック　　　    </a:t>
            </a:r>
            <a:r>
              <a:rPr lang="en-US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  <a:t>04-2900-1155</a:t>
            </a:r>
            <a:endParaRPr lang="en-US" altLang="ja-JP" sz="1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5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</a:p>
          <a:p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クリニック休診日⇒２４時間</a:t>
            </a:r>
            <a:r>
              <a:rPr lang="en-US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  <a:t>RA</a:t>
            </a: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コール　</a:t>
            </a:r>
            <a:r>
              <a:rPr lang="en-US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  <a:t>080-</a:t>
            </a: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●●</a:t>
            </a:r>
            <a:r>
              <a:rPr lang="en-US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  <a:t>-</a:t>
            </a: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●●</a:t>
            </a:r>
            <a:endParaRPr lang="en-US" altLang="ja-JP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1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4" name="図 3" descr="リモコン が含まれている画像&#10;&#10;自動的に生成された説明">
            <a:extLst>
              <a:ext uri="{FF2B5EF4-FFF2-40B4-BE49-F238E27FC236}">
                <a16:creationId xmlns:a16="http://schemas.microsoft.com/office/drawing/2014/main" id="{03AB0651-FA91-4526-8E7C-AA16C392D233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6644" y="8725378"/>
            <a:ext cx="424690" cy="323826"/>
          </a:xfrm>
          <a:prstGeom prst="rect">
            <a:avLst/>
          </a:prstGeom>
        </p:spPr>
      </p:pic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7448C586-0AF6-44E2-A038-2812ADE31721}"/>
              </a:ext>
            </a:extLst>
          </p:cNvPr>
          <p:cNvSpPr/>
          <p:nvPr/>
        </p:nvSpPr>
        <p:spPr>
          <a:xfrm>
            <a:off x="141907" y="4126949"/>
            <a:ext cx="6574186" cy="3090027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" name="矢印: 下 1">
            <a:extLst>
              <a:ext uri="{FF2B5EF4-FFF2-40B4-BE49-F238E27FC236}">
                <a16:creationId xmlns:a16="http://schemas.microsoft.com/office/drawing/2014/main" id="{701D6AA9-2A22-4006-B5BC-279838A1ED9F}"/>
              </a:ext>
            </a:extLst>
          </p:cNvPr>
          <p:cNvSpPr/>
          <p:nvPr/>
        </p:nvSpPr>
        <p:spPr>
          <a:xfrm>
            <a:off x="2182150" y="3740601"/>
            <a:ext cx="2238740" cy="369976"/>
          </a:xfrm>
          <a:prstGeom prst="downArrow">
            <a:avLst>
              <a:gd name="adj1" fmla="val 50000"/>
              <a:gd name="adj2" fmla="val 6090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2F80656-66D9-4D89-A4E8-DB96C1AD7290}"/>
              </a:ext>
            </a:extLst>
          </p:cNvPr>
          <p:cNvSpPr txBox="1"/>
          <p:nvPr/>
        </p:nvSpPr>
        <p:spPr>
          <a:xfrm>
            <a:off x="173151" y="4175675"/>
            <a:ext cx="6574186" cy="34009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１つでも当てはまる症がある方は・・・</a:t>
            </a:r>
            <a:endParaRPr kumimoji="1" lang="en-US" altLang="ja-JP" sz="2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以下のお薬の内服・注射をやめてください。</a:t>
            </a:r>
            <a:endParaRPr kumimoji="1" lang="en-US" altLang="ja-JP" sz="2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ja-JP" altLang="en-US" sz="7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endParaRPr lang="en-US" altLang="ja-JP" sz="2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□リウマトレックス</a:t>
            </a:r>
            <a:endParaRPr kumimoji="1" lang="en-US" altLang="ja-JP" sz="2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□メトレート</a:t>
            </a:r>
            <a:endParaRPr lang="en-US" altLang="ja-JP" sz="2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□メトトレキサート</a:t>
            </a:r>
            <a:endParaRPr kumimoji="1" lang="en-US" altLang="ja-JP" sz="2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□アラバ</a:t>
            </a:r>
            <a:endParaRPr lang="en-US" altLang="ja-JP" sz="2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□プログラフ</a:t>
            </a:r>
            <a:endParaRPr kumimoji="1" lang="en-US" altLang="ja-JP" sz="2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□タクロリムス</a:t>
            </a:r>
            <a:endParaRPr kumimoji="1" lang="en-US" altLang="ja-JP" sz="2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ja-JP" altLang="en-US" sz="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ED6E6E9-F9AE-4166-868B-637C759FF387}"/>
              </a:ext>
            </a:extLst>
          </p:cNvPr>
          <p:cNvSpPr txBox="1"/>
          <p:nvPr/>
        </p:nvSpPr>
        <p:spPr>
          <a:xfrm>
            <a:off x="17561" y="691647"/>
            <a:ext cx="6955750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□風邪</a:t>
            </a: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（発熱・咳・痰・のどの痛み・下痢・嘔吐）</a:t>
            </a:r>
            <a:endParaRPr kumimoji="1" lang="en-US" altLang="ja-JP" sz="2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□けが（やけど・化膿した傷・深い傷）</a:t>
            </a:r>
            <a:endParaRPr kumimoji="1" lang="en-US" altLang="ja-JP" sz="2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□皮膚・爪の症状</a:t>
            </a:r>
            <a:r>
              <a:rPr kumimoji="1"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（皮膚のできもの、爪周囲の炎症）</a:t>
            </a:r>
            <a:endParaRPr lang="en-US" altLang="ja-JP" sz="2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□歯（</a:t>
            </a:r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虫歯・インプラント治療・歯肉炎・抜歯</a:t>
            </a:r>
            <a:r>
              <a:rPr kumimoji="1"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）</a:t>
            </a:r>
            <a:endParaRPr lang="en-US" altLang="ja-JP" sz="2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□目（眼のヘルペス）</a:t>
            </a:r>
            <a:endParaRPr lang="en-US" altLang="ja-JP" sz="2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□鼻（副鼻腔炎）</a:t>
            </a:r>
            <a:endParaRPr lang="en-US" altLang="ja-JP" sz="2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□耳（中耳炎）</a:t>
            </a:r>
            <a:endParaRPr lang="en-US" altLang="ja-JP" sz="2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□尿の異常（頻尿・排尿痛・膀胱炎）</a:t>
            </a:r>
          </a:p>
        </p:txBody>
      </p: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32D396EC-5C0F-4CB2-B37F-DD09723937FB}"/>
              </a:ext>
            </a:extLst>
          </p:cNvPr>
          <p:cNvSpPr/>
          <p:nvPr/>
        </p:nvSpPr>
        <p:spPr>
          <a:xfrm>
            <a:off x="3302715" y="4921011"/>
            <a:ext cx="3429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□ブレディニン</a:t>
            </a:r>
            <a:endParaRPr lang="en-US" altLang="ja-JP" sz="2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□ミゾリビン</a:t>
            </a:r>
            <a:endParaRPr lang="en-US" altLang="ja-JP" sz="2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□ゼルヤンツ</a:t>
            </a:r>
            <a:endParaRPr lang="en-US" altLang="ja-JP" sz="2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□オルミエント</a:t>
            </a:r>
            <a:endParaRPr lang="en-US" altLang="ja-JP" sz="2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□スマイラフ</a:t>
            </a:r>
            <a:endParaRPr lang="en-US" altLang="ja-JP" sz="2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□リウマチの自己注射</a:t>
            </a:r>
            <a:endParaRPr lang="en-US" altLang="ja-JP" sz="2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cxnSp>
        <p:nvCxnSpPr>
          <p:cNvPr id="25" name="直線コネクタ 24">
            <a:extLst>
              <a:ext uri="{FF2B5EF4-FFF2-40B4-BE49-F238E27FC236}">
                <a16:creationId xmlns:a16="http://schemas.microsoft.com/office/drawing/2014/main" id="{4CABE7DA-E341-49BC-B256-605142199C53}"/>
              </a:ext>
            </a:extLst>
          </p:cNvPr>
          <p:cNvCxnSpPr/>
          <p:nvPr/>
        </p:nvCxnSpPr>
        <p:spPr>
          <a:xfrm>
            <a:off x="1080265" y="4858871"/>
            <a:ext cx="4603873" cy="0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105647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 4"/>
          <p:cNvGraphicFramePr>
            <a:graphicFrameLocks noGrp="1"/>
          </p:cNvGraphicFramePr>
          <p:nvPr/>
        </p:nvGraphicFramePr>
        <p:xfrm>
          <a:off x="130629" y="82218"/>
          <a:ext cx="6583676" cy="69030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19">
                  <a:extLst>
                    <a:ext uri="{9D8B030D-6E8A-4147-A177-3AD203B41FA5}">
                      <a16:colId xmlns:a16="http://schemas.microsoft.com/office/drawing/2014/main" val="3736896412"/>
                    </a:ext>
                  </a:extLst>
                </a:gridCol>
                <a:gridCol w="16459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59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4591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49775">
                <a:tc gridSpan="4">
                  <a:txBody>
                    <a:bodyPr/>
                    <a:lstStyle/>
                    <a:p>
                      <a:pPr algn="ctr"/>
                      <a:r>
                        <a:rPr kumimoji="1" lang="ja-JP" altLang="en-US" sz="24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症状がある時はやめるお薬</a:t>
                      </a:r>
                      <a:endParaRPr kumimoji="1" lang="en-US" altLang="ja-JP" sz="2400" b="1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8665"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リウマトレックス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6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メトレート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メトトレキサート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アラバ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96781">
                <a:tc>
                  <a:txBody>
                    <a:bodyPr/>
                    <a:lstStyle/>
                    <a:p>
                      <a:pPr algn="ctr"/>
                      <a:endParaRPr kumimoji="1" lang="ja-JP" altLang="en-US" sz="16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8665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プログラフ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ja-JP" altLang="en-US" sz="16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タクロリムス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ブレディニン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90521">
                <a:tc>
                  <a:txBody>
                    <a:bodyPr/>
                    <a:lstStyle/>
                    <a:p>
                      <a:pPr algn="ctr"/>
                      <a:endParaRPr kumimoji="1" lang="ja-JP" altLang="en-US" sz="16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kumimoji="1" lang="ja-JP" altLang="en-US" sz="16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8665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ミゾリビン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6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ゼルヤンツ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6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オルミエント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スマイラフ</a:t>
                      </a:r>
                      <a:endParaRPr kumimoji="1" lang="ja-JP" alt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937390">
                <a:tc>
                  <a:txBody>
                    <a:bodyPr/>
                    <a:lstStyle/>
                    <a:p>
                      <a:pPr algn="ctr"/>
                      <a:endParaRPr kumimoji="1" lang="ja-JP" altLang="en-US" sz="16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8665"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6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アクテムラ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6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ケブザラ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6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エンブレル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6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エタネルセプト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960737">
                <a:tc>
                  <a:txBody>
                    <a:bodyPr/>
                    <a:lstStyle/>
                    <a:p>
                      <a:pPr algn="ctr"/>
                      <a:endParaRPr kumimoji="1" lang="ja-JP" altLang="en-US" sz="16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98665"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6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シンポニー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6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ヒュミラ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6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シムジア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6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オレンシア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867084">
                <a:tc>
                  <a:txBody>
                    <a:bodyPr/>
                    <a:lstStyle/>
                    <a:p>
                      <a:pPr algn="ctr"/>
                      <a:endParaRPr kumimoji="1" lang="ja-JP" altLang="en-US" sz="16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pic>
        <p:nvPicPr>
          <p:cNvPr id="13" name="Picture 2" descr="ソース画像を表示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56" t="20298" r="7701" b="21309"/>
          <a:stretch/>
        </p:blipFill>
        <p:spPr bwMode="auto">
          <a:xfrm>
            <a:off x="5344829" y="2187876"/>
            <a:ext cx="1098238" cy="7576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ソース画像を表示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01" t="25422" r="2669" b="24946"/>
          <a:stretch/>
        </p:blipFill>
        <p:spPr bwMode="auto">
          <a:xfrm>
            <a:off x="188688" y="1009712"/>
            <a:ext cx="1543828" cy="6079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図 16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982" t="37054" r="49382" b="17411"/>
          <a:stretch/>
        </p:blipFill>
        <p:spPr>
          <a:xfrm>
            <a:off x="3483833" y="3559380"/>
            <a:ext cx="505364" cy="664409"/>
          </a:xfrm>
          <a:prstGeom prst="rect">
            <a:avLst/>
          </a:prstGeom>
        </p:spPr>
      </p:pic>
      <p:pic>
        <p:nvPicPr>
          <p:cNvPr id="21" name="Picture 2" descr="ソース画像を表示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933" t="36929" r="16099" b="17029"/>
          <a:stretch/>
        </p:blipFill>
        <p:spPr bwMode="auto">
          <a:xfrm>
            <a:off x="4030106" y="3561002"/>
            <a:ext cx="982976" cy="665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図 21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48" t="27015" r="7678" b="25367"/>
          <a:stretch/>
        </p:blipFill>
        <p:spPr>
          <a:xfrm>
            <a:off x="1847571" y="5333485"/>
            <a:ext cx="1496487" cy="296680"/>
          </a:xfrm>
          <a:prstGeom prst="rect">
            <a:avLst/>
          </a:prstGeom>
        </p:spPr>
      </p:pic>
      <p:pic>
        <p:nvPicPr>
          <p:cNvPr id="23" name="図 22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547" t="6243" r="-3178" b="6138"/>
          <a:stretch/>
        </p:blipFill>
        <p:spPr>
          <a:xfrm>
            <a:off x="1803336" y="4838117"/>
            <a:ext cx="1584959" cy="459095"/>
          </a:xfrm>
          <a:prstGeom prst="rect">
            <a:avLst/>
          </a:prstGeom>
        </p:spPr>
      </p:pic>
      <p:pic>
        <p:nvPicPr>
          <p:cNvPr id="25" name="Picture 8" descr="ソース画像を表示"/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80" t="43694" r="3252" b="44588"/>
          <a:stretch/>
        </p:blipFill>
        <p:spPr bwMode="auto">
          <a:xfrm>
            <a:off x="150106" y="5378976"/>
            <a:ext cx="1577044" cy="1987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AutoShape 10" descr="アクテムラ に対する画像結果"/>
          <p:cNvSpPr>
            <a:spLocks noChangeAspect="1" noChangeArrowheads="1"/>
          </p:cNvSpPr>
          <p:nvPr/>
        </p:nvSpPr>
        <p:spPr bwMode="auto">
          <a:xfrm>
            <a:off x="2688303" y="7557721"/>
            <a:ext cx="1543050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pic>
        <p:nvPicPr>
          <p:cNvPr id="27" name="Picture 12" descr="ソース画像を表示"/>
          <p:cNvPicPr>
            <a:picLocks noChangeAspect="1" noChangeArrowheads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112" b="33685"/>
          <a:stretch/>
        </p:blipFill>
        <p:spPr bwMode="auto">
          <a:xfrm>
            <a:off x="177728" y="4814656"/>
            <a:ext cx="1487805" cy="4939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図 27"/>
          <p:cNvPicPr>
            <a:picLocks noChangeAspect="1"/>
          </p:cNvPicPr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133" t="-5458" r="20697" b="5207"/>
          <a:stretch/>
        </p:blipFill>
        <p:spPr>
          <a:xfrm>
            <a:off x="5639273" y="953859"/>
            <a:ext cx="558905" cy="721377"/>
          </a:xfrm>
          <a:prstGeom prst="rect">
            <a:avLst/>
          </a:prstGeom>
        </p:spPr>
      </p:pic>
      <p:pic>
        <p:nvPicPr>
          <p:cNvPr id="29" name="Picture 10" descr="ソース画像を表示"/>
          <p:cNvPicPr>
            <a:picLocks noChangeAspect="1" noChangeArrowheads="1"/>
          </p:cNvPicPr>
          <p:nvPr/>
        </p:nvPicPr>
        <p:blipFill rotWithShape="1"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79" t="23640" r="4234" b="25579"/>
          <a:stretch/>
        </p:blipFill>
        <p:spPr bwMode="auto">
          <a:xfrm>
            <a:off x="742624" y="2176941"/>
            <a:ext cx="976097" cy="5376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図 18"/>
          <p:cNvPicPr>
            <a:picLocks noChangeAspect="1"/>
          </p:cNvPicPr>
          <p:nvPr/>
        </p:nvPicPr>
        <p:blipFill rotWithShape="1"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94" t="8162" r="4913" b="12253"/>
          <a:stretch/>
        </p:blipFill>
        <p:spPr>
          <a:xfrm>
            <a:off x="180836" y="2425425"/>
            <a:ext cx="1001660" cy="533510"/>
          </a:xfrm>
          <a:prstGeom prst="rect">
            <a:avLst/>
          </a:prstGeom>
        </p:spPr>
      </p:pic>
      <p:pic>
        <p:nvPicPr>
          <p:cNvPr id="31" name="図 30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13" t="36003" r="2737" b="34830"/>
          <a:stretch/>
        </p:blipFill>
        <p:spPr>
          <a:xfrm>
            <a:off x="177728" y="6158531"/>
            <a:ext cx="1540993" cy="359565"/>
          </a:xfrm>
          <a:prstGeom prst="rect">
            <a:avLst/>
          </a:prstGeom>
        </p:spPr>
      </p:pic>
      <p:pic>
        <p:nvPicPr>
          <p:cNvPr id="30" name="図 29"/>
          <p:cNvPicPr>
            <a:picLocks noChangeAspect="1"/>
          </p:cNvPicPr>
          <p:nvPr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0625" b="41015"/>
          <a:stretch/>
        </p:blipFill>
        <p:spPr>
          <a:xfrm>
            <a:off x="184359" y="6580656"/>
            <a:ext cx="1549730" cy="284520"/>
          </a:xfrm>
          <a:prstGeom prst="rect">
            <a:avLst/>
          </a:prstGeom>
        </p:spPr>
      </p:pic>
      <p:pic>
        <p:nvPicPr>
          <p:cNvPr id="33" name="Picture 16" descr="ソース画像を表示"/>
          <p:cNvPicPr>
            <a:picLocks noChangeAspect="1" noChangeArrowheads="1"/>
          </p:cNvPicPr>
          <p:nvPr/>
        </p:nvPicPr>
        <p:blipFill rotWithShape="1"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51" t="43510" r="3440" b="43662"/>
          <a:stretch/>
        </p:blipFill>
        <p:spPr bwMode="auto">
          <a:xfrm>
            <a:off x="3470032" y="5345104"/>
            <a:ext cx="1543050" cy="2119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図 33"/>
          <p:cNvPicPr>
            <a:picLocks noChangeAspect="1"/>
          </p:cNvPicPr>
          <p:nvPr/>
        </p:nvPicPr>
        <p:blipFill rotWithShape="1"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65" t="30541" r="7566" b="29980"/>
          <a:stretch/>
        </p:blipFill>
        <p:spPr>
          <a:xfrm>
            <a:off x="5188857" y="6558267"/>
            <a:ext cx="1406963" cy="313341"/>
          </a:xfrm>
          <a:prstGeom prst="rect">
            <a:avLst/>
          </a:prstGeom>
        </p:spPr>
      </p:pic>
      <p:pic>
        <p:nvPicPr>
          <p:cNvPr id="35" name="Picture 18" descr="ソース画像を表示"/>
          <p:cNvPicPr>
            <a:picLocks noChangeAspect="1" noChangeArrowheads="1"/>
          </p:cNvPicPr>
          <p:nvPr/>
        </p:nvPicPr>
        <p:blipFill rotWithShape="1"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113" b="31893"/>
          <a:stretch/>
        </p:blipFill>
        <p:spPr bwMode="auto">
          <a:xfrm>
            <a:off x="3440029" y="6127578"/>
            <a:ext cx="1332637" cy="506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図 31"/>
          <p:cNvPicPr>
            <a:picLocks noChangeAspect="1"/>
          </p:cNvPicPr>
          <p:nvPr/>
        </p:nvPicPr>
        <p:blipFill rotWithShape="1"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161" t="11875" r="41160" b="11518"/>
          <a:stretch/>
        </p:blipFill>
        <p:spPr>
          <a:xfrm rot="5400000">
            <a:off x="4242645" y="6129385"/>
            <a:ext cx="298628" cy="1294055"/>
          </a:xfrm>
          <a:prstGeom prst="rect">
            <a:avLst/>
          </a:prstGeom>
        </p:spPr>
      </p:pic>
      <p:pic>
        <p:nvPicPr>
          <p:cNvPr id="36" name="図 35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840" b="33482"/>
          <a:stretch/>
        </p:blipFill>
        <p:spPr>
          <a:xfrm>
            <a:off x="5165735" y="6130142"/>
            <a:ext cx="1453205" cy="474887"/>
          </a:xfrm>
          <a:prstGeom prst="rect">
            <a:avLst/>
          </a:prstGeom>
        </p:spPr>
      </p:pic>
      <p:pic>
        <p:nvPicPr>
          <p:cNvPr id="38" name="Picture 2" descr="ソース画像を表示"/>
          <p:cNvPicPr>
            <a:picLocks noChangeAspect="1" noChangeArrowheads="1"/>
          </p:cNvPicPr>
          <p:nvPr/>
        </p:nvPicPr>
        <p:blipFill rotWithShape="1"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17" t="63701" r="58761" b="13349"/>
          <a:stretch/>
        </p:blipFill>
        <p:spPr bwMode="auto">
          <a:xfrm>
            <a:off x="2035906" y="6157493"/>
            <a:ext cx="1130928" cy="4809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図 38"/>
          <p:cNvPicPr>
            <a:picLocks noChangeAspect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8663" y="6584959"/>
            <a:ext cx="1425413" cy="362061"/>
          </a:xfrm>
          <a:prstGeom prst="rect">
            <a:avLst/>
          </a:prstGeom>
        </p:spPr>
      </p:pic>
      <p:pic>
        <p:nvPicPr>
          <p:cNvPr id="40" name="図 39"/>
          <p:cNvPicPr>
            <a:picLocks noChangeAspect="1"/>
          </p:cNvPicPr>
          <p:nvPr/>
        </p:nvPicPr>
        <p:blipFill rotWithShape="1"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61" t="26042" r="7885" b="26041"/>
          <a:stretch/>
        </p:blipFill>
        <p:spPr>
          <a:xfrm>
            <a:off x="1979412" y="3518547"/>
            <a:ext cx="1260959" cy="720548"/>
          </a:xfrm>
          <a:prstGeom prst="rect">
            <a:avLst/>
          </a:prstGeom>
        </p:spPr>
      </p:pic>
      <p:pic>
        <p:nvPicPr>
          <p:cNvPr id="41" name="図 40"/>
          <p:cNvPicPr>
            <a:picLocks noChangeAspect="1"/>
          </p:cNvPicPr>
          <p:nvPr/>
        </p:nvPicPr>
        <p:blipFill rotWithShape="1"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77" t="9167" r="3056" b="6667"/>
          <a:stretch/>
        </p:blipFill>
        <p:spPr>
          <a:xfrm>
            <a:off x="5329254" y="3527573"/>
            <a:ext cx="1178941" cy="702496"/>
          </a:xfrm>
          <a:prstGeom prst="rect">
            <a:avLst/>
          </a:prstGeom>
        </p:spPr>
      </p:pic>
      <p:pic>
        <p:nvPicPr>
          <p:cNvPr id="42" name="図 41"/>
          <p:cNvPicPr>
            <a:picLocks noChangeAspect="1"/>
          </p:cNvPicPr>
          <p:nvPr/>
        </p:nvPicPr>
        <p:blipFill rotWithShape="1"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896" b="34375"/>
          <a:stretch/>
        </p:blipFill>
        <p:spPr>
          <a:xfrm>
            <a:off x="3469707" y="4843524"/>
            <a:ext cx="1494003" cy="459095"/>
          </a:xfrm>
          <a:prstGeom prst="rect">
            <a:avLst/>
          </a:prstGeom>
        </p:spPr>
      </p:pic>
      <p:pic>
        <p:nvPicPr>
          <p:cNvPr id="37" name="図 36"/>
          <p:cNvPicPr>
            <a:picLocks noChangeAspect="1"/>
          </p:cNvPicPr>
          <p:nvPr/>
        </p:nvPicPr>
        <p:blipFill rotWithShape="1"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90" t="20200" r="47382" b="50085"/>
          <a:stretch/>
        </p:blipFill>
        <p:spPr>
          <a:xfrm>
            <a:off x="3796419" y="984579"/>
            <a:ext cx="917646" cy="677806"/>
          </a:xfrm>
          <a:prstGeom prst="rect">
            <a:avLst/>
          </a:prstGeom>
        </p:spPr>
      </p:pic>
      <p:pic>
        <p:nvPicPr>
          <p:cNvPr id="43" name="図 42"/>
          <p:cNvPicPr>
            <a:picLocks noChangeAspect="1"/>
          </p:cNvPicPr>
          <p:nvPr/>
        </p:nvPicPr>
        <p:blipFill rotWithShape="1">
          <a:blip r:embed="rId2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018" t="14017" r="27232" b="65089"/>
          <a:stretch/>
        </p:blipFill>
        <p:spPr>
          <a:xfrm>
            <a:off x="1888663" y="1012209"/>
            <a:ext cx="1418511" cy="607933"/>
          </a:xfrm>
          <a:prstGeom prst="rect">
            <a:avLst/>
          </a:prstGeom>
        </p:spPr>
      </p:pic>
      <p:pic>
        <p:nvPicPr>
          <p:cNvPr id="44" name="図 43"/>
          <p:cNvPicPr>
            <a:picLocks noChangeAspect="1"/>
          </p:cNvPicPr>
          <p:nvPr/>
        </p:nvPicPr>
        <p:blipFill rotWithShape="1"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82" t="19911" r="7946" b="20089"/>
          <a:stretch/>
        </p:blipFill>
        <p:spPr>
          <a:xfrm>
            <a:off x="3050058" y="2225317"/>
            <a:ext cx="659544" cy="473518"/>
          </a:xfrm>
          <a:prstGeom prst="rect">
            <a:avLst/>
          </a:prstGeom>
        </p:spPr>
      </p:pic>
      <p:pic>
        <p:nvPicPr>
          <p:cNvPr id="45" name="図 44"/>
          <p:cNvPicPr>
            <a:picLocks noChangeAspect="1"/>
          </p:cNvPicPr>
          <p:nvPr/>
        </p:nvPicPr>
        <p:blipFill rotWithShape="1">
          <a:blip r:embed="rId2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0804" b="42053"/>
          <a:stretch/>
        </p:blipFill>
        <p:spPr>
          <a:xfrm>
            <a:off x="5124721" y="5318258"/>
            <a:ext cx="1563401" cy="268012"/>
          </a:xfrm>
          <a:prstGeom prst="rect">
            <a:avLst/>
          </a:prstGeom>
        </p:spPr>
      </p:pic>
      <p:pic>
        <p:nvPicPr>
          <p:cNvPr id="46" name="図 45"/>
          <p:cNvPicPr>
            <a:picLocks noChangeAspect="1"/>
          </p:cNvPicPr>
          <p:nvPr/>
        </p:nvPicPr>
        <p:blipFill rotWithShape="1"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28" t="39095" r="7857" b="37762"/>
          <a:stretch/>
        </p:blipFill>
        <p:spPr>
          <a:xfrm>
            <a:off x="5165735" y="4848899"/>
            <a:ext cx="1453205" cy="401740"/>
          </a:xfrm>
          <a:prstGeom prst="rect">
            <a:avLst/>
          </a:prstGeom>
        </p:spPr>
      </p:pic>
      <p:pic>
        <p:nvPicPr>
          <p:cNvPr id="2" name="図 1">
            <a:extLst>
              <a:ext uri="{FF2B5EF4-FFF2-40B4-BE49-F238E27FC236}">
                <a16:creationId xmlns:a16="http://schemas.microsoft.com/office/drawing/2014/main" id="{7130012B-47FB-4C78-A3F3-3F3AB7F27E09}"/>
              </a:ext>
            </a:extLst>
          </p:cNvPr>
          <p:cNvPicPr>
            <a:picLocks noChangeAspect="1"/>
          </p:cNvPicPr>
          <p:nvPr/>
        </p:nvPicPr>
        <p:blipFill rotWithShape="1">
          <a:blip r:embed="rId30"/>
          <a:srcRect l="13968" t="23568" r="10198" b="25188"/>
          <a:stretch/>
        </p:blipFill>
        <p:spPr>
          <a:xfrm>
            <a:off x="1859900" y="2236484"/>
            <a:ext cx="691150" cy="469285"/>
          </a:xfrm>
          <a:prstGeom prst="rect">
            <a:avLst/>
          </a:prstGeom>
        </p:spPr>
      </p:pic>
      <p:pic>
        <p:nvPicPr>
          <p:cNvPr id="4" name="図 3">
            <a:extLst>
              <a:ext uri="{FF2B5EF4-FFF2-40B4-BE49-F238E27FC236}">
                <a16:creationId xmlns:a16="http://schemas.microsoft.com/office/drawing/2014/main" id="{AE999E9D-A22E-4642-B71D-4348C666E51D}"/>
              </a:ext>
            </a:extLst>
          </p:cNvPr>
          <p:cNvPicPr>
            <a:picLocks noChangeAspect="1"/>
          </p:cNvPicPr>
          <p:nvPr/>
        </p:nvPicPr>
        <p:blipFill rotWithShape="1">
          <a:blip r:embed="rId31"/>
          <a:srcRect l="9453" t="21886" r="7220" b="23504"/>
          <a:stretch/>
        </p:blipFill>
        <p:spPr>
          <a:xfrm>
            <a:off x="3634181" y="2435932"/>
            <a:ext cx="757779" cy="496628"/>
          </a:xfrm>
          <a:prstGeom prst="rect">
            <a:avLst/>
          </a:prstGeom>
        </p:spPr>
      </p:pic>
      <p:pic>
        <p:nvPicPr>
          <p:cNvPr id="7" name="図 6">
            <a:extLst>
              <a:ext uri="{FF2B5EF4-FFF2-40B4-BE49-F238E27FC236}">
                <a16:creationId xmlns:a16="http://schemas.microsoft.com/office/drawing/2014/main" id="{55C920A5-FDD3-4FD5-89FD-39F29B6EF66F}"/>
              </a:ext>
            </a:extLst>
          </p:cNvPr>
          <p:cNvPicPr>
            <a:picLocks noChangeAspect="1"/>
          </p:cNvPicPr>
          <p:nvPr/>
        </p:nvPicPr>
        <p:blipFill rotWithShape="1">
          <a:blip r:embed="rId32"/>
          <a:srcRect l="9170" t="21827" r="9085" b="20985"/>
          <a:stretch/>
        </p:blipFill>
        <p:spPr>
          <a:xfrm>
            <a:off x="4327397" y="2230964"/>
            <a:ext cx="659276" cy="461216"/>
          </a:xfrm>
          <a:prstGeom prst="rect">
            <a:avLst/>
          </a:prstGeom>
        </p:spPr>
      </p:pic>
      <p:pic>
        <p:nvPicPr>
          <p:cNvPr id="9" name="図 8">
            <a:extLst>
              <a:ext uri="{FF2B5EF4-FFF2-40B4-BE49-F238E27FC236}">
                <a16:creationId xmlns:a16="http://schemas.microsoft.com/office/drawing/2014/main" id="{54D07B08-5369-4A82-A593-F2BDCBC36B74}"/>
              </a:ext>
            </a:extLst>
          </p:cNvPr>
          <p:cNvPicPr>
            <a:picLocks noChangeAspect="1"/>
          </p:cNvPicPr>
          <p:nvPr/>
        </p:nvPicPr>
        <p:blipFill rotWithShape="1">
          <a:blip r:embed="rId33"/>
          <a:srcRect l="10882" t="21887" r="11005" b="20571"/>
          <a:stretch/>
        </p:blipFill>
        <p:spPr>
          <a:xfrm>
            <a:off x="2437890" y="2431286"/>
            <a:ext cx="691152" cy="509136"/>
          </a:xfrm>
          <a:prstGeom prst="rect">
            <a:avLst/>
          </a:prstGeom>
        </p:spPr>
      </p:pic>
      <p:pic>
        <p:nvPicPr>
          <p:cNvPr id="18" name="Picture 2" descr="「ミゾリビン　添付文書」の画像検索結果">
            <a:extLst>
              <a:ext uri="{FF2B5EF4-FFF2-40B4-BE49-F238E27FC236}">
                <a16:creationId xmlns:a16="http://schemas.microsoft.com/office/drawing/2014/main" id="{40C15920-0925-4AC0-B730-DEBA1A4BF15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794" t="22780" r="11347" b="24279"/>
          <a:stretch/>
        </p:blipFill>
        <p:spPr bwMode="auto">
          <a:xfrm>
            <a:off x="184359" y="3736607"/>
            <a:ext cx="843038" cy="5659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「ミゾリビン　添付文書」の画像検索結果">
            <a:extLst>
              <a:ext uri="{FF2B5EF4-FFF2-40B4-BE49-F238E27FC236}">
                <a16:creationId xmlns:a16="http://schemas.microsoft.com/office/drawing/2014/main" id="{37836703-50A7-4B16-93C4-E339F7264F9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84" t="23148" r="8623" b="23259"/>
          <a:stretch/>
        </p:blipFill>
        <p:spPr bwMode="auto">
          <a:xfrm>
            <a:off x="886383" y="3446070"/>
            <a:ext cx="843038" cy="5490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9" name="表 48">
            <a:extLst>
              <a:ext uri="{FF2B5EF4-FFF2-40B4-BE49-F238E27FC236}">
                <a16:creationId xmlns:a16="http://schemas.microsoft.com/office/drawing/2014/main" id="{40A2EBDA-0266-4277-914D-FDF37B4B4AB1}"/>
              </a:ext>
            </a:extLst>
          </p:cNvPr>
          <p:cNvGraphicFramePr>
            <a:graphicFrameLocks noGrp="1"/>
          </p:cNvGraphicFramePr>
          <p:nvPr/>
        </p:nvGraphicFramePr>
        <p:xfrm>
          <a:off x="124506" y="7090061"/>
          <a:ext cx="6583676" cy="274211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6459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59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4591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4591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03153">
                <a:tc gridSpan="4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4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飲み続ける</a:t>
                      </a:r>
                      <a:r>
                        <a:rPr kumimoji="1" lang="ja-JP" altLang="en-US" sz="24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お薬</a:t>
                      </a:r>
                      <a:endParaRPr kumimoji="1" lang="en-US" altLang="ja-JP" sz="24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6073"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アザルフィジン</a:t>
                      </a:r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サラゾスルファピリジン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リマチル</a:t>
                      </a:r>
                      <a:endParaRPr kumimoji="1" lang="ja-JP" altLang="en-US" sz="16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ブシラミン</a:t>
                      </a:r>
                      <a:endParaRPr lang="en-US" altLang="ja-JP" sz="16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82133">
                <a:tc>
                  <a:txBody>
                    <a:bodyPr/>
                    <a:lstStyle/>
                    <a:p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5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4575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モーバー</a:t>
                      </a:r>
                      <a:endParaRPr lang="en-US" altLang="ja-JP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アクタリット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ケアラム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19448723"/>
                  </a:ext>
                </a:extLst>
              </a:tr>
              <a:tr h="782133">
                <a:tc>
                  <a:txBody>
                    <a:bodyPr/>
                    <a:lstStyle/>
                    <a:p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0185889"/>
                  </a:ext>
                </a:extLst>
              </a:tr>
            </a:tbl>
          </a:graphicData>
        </a:graphic>
      </p:graphicFrame>
      <p:pic>
        <p:nvPicPr>
          <p:cNvPr id="50" name="Picture 4" descr="ソース画像を表示">
            <a:extLst>
              <a:ext uri="{FF2B5EF4-FFF2-40B4-BE49-F238E27FC236}">
                <a16:creationId xmlns:a16="http://schemas.microsoft.com/office/drawing/2014/main" id="{56507AA0-EAA0-4FCE-B46A-901FB0EDD11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48" t="27262" r="3238" b="27202"/>
          <a:stretch/>
        </p:blipFill>
        <p:spPr bwMode="auto">
          <a:xfrm>
            <a:off x="307385" y="9174592"/>
            <a:ext cx="1258027" cy="6145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" name="Picture 6" descr="ソース画像を表示">
            <a:extLst>
              <a:ext uri="{FF2B5EF4-FFF2-40B4-BE49-F238E27FC236}">
                <a16:creationId xmlns:a16="http://schemas.microsoft.com/office/drawing/2014/main" id="{E7DE5B11-5D47-44D7-B0DC-AD4EC379B4F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55" t="17143" r="9045" b="17500"/>
          <a:stretch/>
        </p:blipFill>
        <p:spPr bwMode="auto">
          <a:xfrm>
            <a:off x="4287645" y="7962790"/>
            <a:ext cx="745392" cy="5905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2" name="図 51">
            <a:extLst>
              <a:ext uri="{FF2B5EF4-FFF2-40B4-BE49-F238E27FC236}">
                <a16:creationId xmlns:a16="http://schemas.microsoft.com/office/drawing/2014/main" id="{12677E43-1DC9-487F-AA17-A33E232E739A}"/>
              </a:ext>
            </a:extLst>
          </p:cNvPr>
          <p:cNvPicPr>
            <a:picLocks noChangeAspect="1"/>
          </p:cNvPicPr>
          <p:nvPr/>
        </p:nvPicPr>
        <p:blipFill rotWithShape="1">
          <a:blip r:embed="rId3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32" t="18304" r="4732" b="18482"/>
          <a:stretch/>
        </p:blipFill>
        <p:spPr>
          <a:xfrm>
            <a:off x="3459832" y="8007721"/>
            <a:ext cx="715036" cy="499257"/>
          </a:xfrm>
          <a:prstGeom prst="rect">
            <a:avLst/>
          </a:prstGeom>
        </p:spPr>
      </p:pic>
      <p:pic>
        <p:nvPicPr>
          <p:cNvPr id="53" name="Picture 12" descr="ソース画像を表示">
            <a:extLst>
              <a:ext uri="{FF2B5EF4-FFF2-40B4-BE49-F238E27FC236}">
                <a16:creationId xmlns:a16="http://schemas.microsoft.com/office/drawing/2014/main" id="{D220BE2E-7E0E-48F7-8F2D-2B3746FB042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13" t="17910" r="6287" b="16855"/>
          <a:stretch/>
        </p:blipFill>
        <p:spPr bwMode="auto">
          <a:xfrm>
            <a:off x="464357" y="7919112"/>
            <a:ext cx="926103" cy="6904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4" name="図 53">
            <a:extLst>
              <a:ext uri="{FF2B5EF4-FFF2-40B4-BE49-F238E27FC236}">
                <a16:creationId xmlns:a16="http://schemas.microsoft.com/office/drawing/2014/main" id="{1ACD2F5A-435D-436D-B0C9-0FF90E1B98D2}"/>
              </a:ext>
            </a:extLst>
          </p:cNvPr>
          <p:cNvPicPr>
            <a:picLocks noChangeAspect="1"/>
          </p:cNvPicPr>
          <p:nvPr/>
        </p:nvPicPr>
        <p:blipFill rotWithShape="1">
          <a:blip r:embed="rId4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38" t="23750" r="8125" b="24062"/>
          <a:stretch/>
        </p:blipFill>
        <p:spPr>
          <a:xfrm>
            <a:off x="3757913" y="9164686"/>
            <a:ext cx="989009" cy="618594"/>
          </a:xfrm>
          <a:prstGeom prst="rect">
            <a:avLst/>
          </a:prstGeom>
        </p:spPr>
      </p:pic>
      <p:pic>
        <p:nvPicPr>
          <p:cNvPr id="55" name="図 54">
            <a:extLst>
              <a:ext uri="{FF2B5EF4-FFF2-40B4-BE49-F238E27FC236}">
                <a16:creationId xmlns:a16="http://schemas.microsoft.com/office/drawing/2014/main" id="{958CBFD1-C588-419A-ADA5-0B9ECFB8DC0C}"/>
              </a:ext>
            </a:extLst>
          </p:cNvPr>
          <p:cNvPicPr>
            <a:picLocks noChangeAspect="1"/>
          </p:cNvPicPr>
          <p:nvPr/>
        </p:nvPicPr>
        <p:blipFill rotWithShape="1">
          <a:blip r:embed="rId41"/>
          <a:srcRect l="9124" t="40987" r="12419" b="17917"/>
          <a:stretch/>
        </p:blipFill>
        <p:spPr>
          <a:xfrm>
            <a:off x="5287912" y="7937954"/>
            <a:ext cx="1215254" cy="640178"/>
          </a:xfrm>
          <a:prstGeom prst="rect">
            <a:avLst/>
          </a:prstGeom>
        </p:spPr>
      </p:pic>
      <p:pic>
        <p:nvPicPr>
          <p:cNvPr id="56" name="Picture 87" descr="ソース画像を表示">
            <a:extLst>
              <a:ext uri="{FF2B5EF4-FFF2-40B4-BE49-F238E27FC236}">
                <a16:creationId xmlns:a16="http://schemas.microsoft.com/office/drawing/2014/main" id="{4FE2EEAF-9DC3-4111-A0CC-43461D69F45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06" t="22539" r="4614" b="22816"/>
          <a:stretch/>
        </p:blipFill>
        <p:spPr bwMode="auto">
          <a:xfrm>
            <a:off x="2077486" y="7944431"/>
            <a:ext cx="1039691" cy="627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7" name="図 56" descr="文字の書かれた紙&#10;&#10;自動的に生成された説明">
            <a:extLst>
              <a:ext uri="{FF2B5EF4-FFF2-40B4-BE49-F238E27FC236}">
                <a16:creationId xmlns:a16="http://schemas.microsoft.com/office/drawing/2014/main" id="{FE90374C-3BD5-421A-B55A-F7E4A807207F}"/>
              </a:ext>
            </a:extLst>
          </p:cNvPr>
          <p:cNvPicPr>
            <a:picLocks noChangeAspect="1"/>
          </p:cNvPicPr>
          <p:nvPr/>
        </p:nvPicPr>
        <p:blipFill rotWithShape="1">
          <a:blip r:embed="rId4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000" t="18725" r="15874" b="18321"/>
          <a:stretch/>
        </p:blipFill>
        <p:spPr>
          <a:xfrm>
            <a:off x="2227214" y="9133262"/>
            <a:ext cx="722376" cy="657876"/>
          </a:xfrm>
          <a:prstGeom prst="rect">
            <a:avLst/>
          </a:prstGeom>
        </p:spPr>
      </p:pic>
      <p:sp>
        <p:nvSpPr>
          <p:cNvPr id="58" name="正方形/長方形 57">
            <a:extLst>
              <a:ext uri="{FF2B5EF4-FFF2-40B4-BE49-F238E27FC236}">
                <a16:creationId xmlns:a16="http://schemas.microsoft.com/office/drawing/2014/main" id="{DBB3ACA0-7743-4815-A034-FC54B8A95F60}"/>
              </a:ext>
            </a:extLst>
          </p:cNvPr>
          <p:cNvSpPr/>
          <p:nvPr/>
        </p:nvSpPr>
        <p:spPr>
          <a:xfrm>
            <a:off x="5081596" y="8681391"/>
            <a:ext cx="1714612" cy="130903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52828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245</Words>
  <Application>Microsoft Office PowerPoint</Application>
  <PresentationFormat>A4 210 x 297 mm</PresentationFormat>
  <Paragraphs>60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メイリオ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PCUser</dc:creator>
  <cp:lastModifiedBy>Azuma_Dell</cp:lastModifiedBy>
  <cp:revision>68</cp:revision>
  <cp:lastPrinted>2020-01-27T09:24:34Z</cp:lastPrinted>
  <dcterms:created xsi:type="dcterms:W3CDTF">2020-01-24T01:02:16Z</dcterms:created>
  <dcterms:modified xsi:type="dcterms:W3CDTF">2020-02-01T08:13:44Z</dcterms:modified>
</cp:coreProperties>
</file>